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T Sans Narrow"/>
      <p:regular r:id="rId19"/>
      <p:bold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bold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TSansNarrow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Kyle- countries with the greatest mag. of change, corresponding change in GDP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 - </a:t>
            </a:r>
            <a:r>
              <a:rPr lang="en">
                <a:solidFill>
                  <a:schemeClr val="dk1"/>
                </a:solidFill>
              </a:rPr>
              <a:t>outliers/other factors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 - further questions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e1431e7b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e1431e7b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e1431e7b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e1431e7b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Kelly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e1431e7b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e1431e7b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between weather and happiness was not significant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e1431e7b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e1431e7b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D96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76902"/>
            <a:ext cx="562200" cy="0"/>
          </a:xfrm>
          <a:prstGeom prst="straightConnector1">
            <a:avLst/>
          </a:prstGeom>
          <a:noFill/>
          <a:ln cap="flat" cmpd="sng" w="762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3669" y="76747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Impact"/>
              <a:buNone/>
              <a:defRPr sz="5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608075" y="1147300"/>
            <a:ext cx="3648300" cy="3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kaggle.com/unsdsn/world-happiness" TargetMode="External"/><Relationship Id="rId4" Type="http://schemas.openxmlformats.org/officeDocument/2006/relationships/hyperlink" Target="https://worldhappiness.report/faq/" TargetMode="External"/><Relationship Id="rId5" Type="http://schemas.openxmlformats.org/officeDocument/2006/relationships/hyperlink" Target="https://climateknowledgeportal.worldbank.org/" TargetMode="External"/><Relationship Id="rId6" Type="http://schemas.openxmlformats.org/officeDocument/2006/relationships/hyperlink" Target="https://docs.google.com/document/d/1OAMKlipYhZPikMWy4Lw4OKlqb6urnzsHb_kR-Ivc2RQ/edit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6000" y="1367550"/>
            <a:ext cx="5772000" cy="12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</a:t>
            </a:r>
            <a:r>
              <a:rPr lang="en">
                <a:solidFill>
                  <a:srgbClr val="1C4587"/>
                </a:solidFill>
              </a:rPr>
              <a:t>Py </a:t>
            </a:r>
            <a:r>
              <a:rPr lang="en"/>
              <a:t>World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the effect of a person’s physical environment on their </a:t>
            </a:r>
            <a:r>
              <a:rPr lang="en"/>
              <a:t>perceived</a:t>
            </a:r>
            <a:r>
              <a:rPr lang="en"/>
              <a:t> happiness. 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00" y="1215588"/>
            <a:ext cx="4148726" cy="27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825" y="1215600"/>
            <a:ext cx="4323480" cy="271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idx="4294967295" type="title"/>
          </p:nvPr>
        </p:nvSpPr>
        <p:spPr>
          <a:xfrm>
            <a:off x="1859500" y="205375"/>
            <a:ext cx="5295600" cy="707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Ten Mood Changes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idx="4294967295" type="title"/>
          </p:nvPr>
        </p:nvSpPr>
        <p:spPr>
          <a:xfrm>
            <a:off x="3126375" y="249275"/>
            <a:ext cx="2914200" cy="707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Interesting Cases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967825" y="1526613"/>
            <a:ext cx="3490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Generosity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❖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Highest overall: Myanmar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❖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Lowest overall: Greece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3479100" y="795975"/>
            <a:ext cx="21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Using interactive plot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229" y="1254750"/>
            <a:ext cx="3697544" cy="18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967825" y="3066525"/>
            <a:ext cx="3490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Freedom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❖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 10 avg. freedom score: Cambodia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❖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Lowest overall: Sudan, Angola, Syria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725" y="3229800"/>
            <a:ext cx="3734062" cy="17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73763"/>
                </a:solidFill>
              </a:rPr>
              <a:t>Further Questions</a:t>
            </a:r>
            <a:endParaRPr sz="3000">
              <a:solidFill>
                <a:srgbClr val="073763"/>
              </a:solidFill>
            </a:endParaRPr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311700" y="1389600"/>
            <a:ext cx="8496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Measuring categories by region instead of country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Freedom and Social support were more closely </a:t>
            </a:r>
            <a:r>
              <a:rPr lang="en" sz="1400"/>
              <a:t>aligned</a:t>
            </a:r>
            <a:r>
              <a:rPr lang="en" sz="1400"/>
              <a:t> with the Top 20 happiness scores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Predictions for 2020 without COVID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Works Cited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378725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World Happiness Report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➔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FAQ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World Bank Group - Climate Change Knowledge Portal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Project Proposal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11450" y="667825"/>
            <a:ext cx="2549100" cy="18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Andrew Fisher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Analyzation/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Visualization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11450" y="2861075"/>
            <a:ext cx="2549100" cy="18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Kyle Jamar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Analyzation/Visualization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283450" y="667825"/>
            <a:ext cx="2549100" cy="18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Kelly Fry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Analyzation/Visualization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283450" y="2831375"/>
            <a:ext cx="25491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Taylor Johnson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Analyzation/Visualization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3064500" y="1338500"/>
            <a:ext cx="3015000" cy="228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Simon McKamey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r>
              <a:rPr lang="en"/>
              <a:t>Cleaning/Restructuring data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2934600" y="445025"/>
            <a:ext cx="3008400" cy="707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Datasets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World </a:t>
            </a:r>
            <a:r>
              <a:rPr b="1" lang="en"/>
              <a:t>Happiness Report: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Survey of global happiness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From 2015 to 2019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Measurements</a:t>
            </a:r>
            <a:r>
              <a:rPr lang="en"/>
              <a:t>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/>
              <a:t>Country/Region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/>
              <a:t>Happiness Rank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/>
              <a:t>Happiness Score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/>
              <a:t>GDP Per Capita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/>
              <a:t>Life Expectancy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/>
              <a:t>Family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/>
              <a:t>Government Corruption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/>
              <a:t>Generosity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/>
              <a:t>Freedom</a:t>
            </a:r>
            <a:endParaRPr/>
          </a:p>
        </p:txBody>
      </p:sp>
      <p:sp>
        <p:nvSpPr>
          <p:cNvPr id="80" name="Google Shape;80;p1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World Bank Group - Climate Change Knowledge Portal: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Historical climate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From 2015 to 2016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Measurements: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/>
              <a:t>Average rainfall by Country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/>
              <a:t>Average temperature by Country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2728850" y="260325"/>
            <a:ext cx="3316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A look at our dataset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763" y="967725"/>
            <a:ext cx="7358684" cy="387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 correlates the most to happiness?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368075" y="1435725"/>
            <a:ext cx="2747400" cy="17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368075" y="3230225"/>
            <a:ext cx="2747400" cy="17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3198300" y="3230225"/>
            <a:ext cx="2747400" cy="17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6028525" y="3230225"/>
            <a:ext cx="2747400" cy="17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3198300" y="1435725"/>
            <a:ext cx="2747400" cy="17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6028525" y="1435725"/>
            <a:ext cx="2747400" cy="17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8177400" y="3490625"/>
            <a:ext cx="456600" cy="3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75" y="1435725"/>
            <a:ext cx="2747399" cy="170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8525" y="1435725"/>
            <a:ext cx="2747399" cy="170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8300" y="1435725"/>
            <a:ext cx="2747399" cy="170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8525" y="3230225"/>
            <a:ext cx="2747399" cy="170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075" y="3230225"/>
            <a:ext cx="2747399" cy="170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8300" y="3230225"/>
            <a:ext cx="2747399" cy="170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63" y="1094175"/>
            <a:ext cx="8299474" cy="3659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type="title"/>
          </p:nvPr>
        </p:nvSpPr>
        <p:spPr>
          <a:xfrm>
            <a:off x="1662300" y="201900"/>
            <a:ext cx="4786200" cy="707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What about the weather?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GDP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Based on our analysis, GDP per capita has the highest correlation to happiness.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964" y="902575"/>
            <a:ext cx="5499876" cy="39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025" y="1971675"/>
            <a:ext cx="243840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2169750" y="541400"/>
            <a:ext cx="4804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Year-by-year </a:t>
            </a:r>
            <a:r>
              <a:rPr lang="en">
                <a:solidFill>
                  <a:srgbClr val="1C4587"/>
                </a:solidFill>
              </a:rPr>
              <a:t>correlation between GDP and Happiness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7375"/>
            <a:ext cx="3261786" cy="189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263" y="1857199"/>
            <a:ext cx="3244618" cy="189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7175" y="1857200"/>
            <a:ext cx="3096815" cy="189402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732650" y="3902750"/>
            <a:ext cx="16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2015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3768900" y="3902750"/>
            <a:ext cx="16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2017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6960150" y="4001375"/>
            <a:ext cx="12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2019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